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6" r:id="rId2"/>
    <p:sldId id="257" r:id="rId3"/>
    <p:sldId id="258" r:id="rId4"/>
    <p:sldId id="259" r:id="rId5"/>
    <p:sldId id="260" r:id="rId6"/>
    <p:sldId id="276" r:id="rId7"/>
    <p:sldId id="277" r:id="rId8"/>
    <p:sldId id="261" r:id="rId9"/>
    <p:sldId id="262" r:id="rId10"/>
    <p:sldId id="263" r:id="rId11"/>
    <p:sldId id="264" r:id="rId12"/>
    <p:sldId id="265" r:id="rId13"/>
    <p:sldId id="266" r:id="rId14"/>
    <p:sldId id="273" r:id="rId15"/>
    <p:sldId id="267" r:id="rId16"/>
    <p:sldId id="274" r:id="rId17"/>
    <p:sldId id="275" r:id="rId18"/>
    <p:sldId id="268" r:id="rId19"/>
    <p:sldId id="269" r:id="rId20"/>
    <p:sldId id="270" r:id="rId21"/>
    <p:sldId id="271"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8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1510F03-A492-40B1-AE79-CA072CC1C59C}" type="datetimeFigureOut">
              <a:rPr lang="ar-IQ" smtClean="0"/>
              <a:pPr/>
              <a:t>25/01/1439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BDD5360-E1E3-4B58-8D8C-30E9874F9E64}" type="slidenum">
              <a:rPr lang="ar-IQ" smtClean="0"/>
              <a:pPr/>
              <a:t>‹#›</a:t>
            </a:fld>
            <a:endParaRPr lang="ar-IQ"/>
          </a:p>
        </p:txBody>
      </p:sp>
    </p:spTree>
    <p:extLst>
      <p:ext uri="{BB962C8B-B14F-4D97-AF65-F5344CB8AC3E}">
        <p14:creationId xmlns:p14="http://schemas.microsoft.com/office/powerpoint/2010/main" val="4862043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Direct care interventions are treatments performed interaction with the client. (Example, administration of medication, IV fluid).Indirect care interventions are treatments performed away from the client but on behalf of the client or group of clients (Example. managing the client’s environment (safety and infection control), documentation).</a:t>
            </a:r>
          </a:p>
          <a:p>
            <a:endParaRPr lang="ar-IQ" dirty="0"/>
          </a:p>
        </p:txBody>
      </p:sp>
      <p:sp>
        <p:nvSpPr>
          <p:cNvPr id="4" name="عنصر نائب لرقم الشريحة 3"/>
          <p:cNvSpPr>
            <a:spLocks noGrp="1"/>
          </p:cNvSpPr>
          <p:nvPr>
            <p:ph type="sldNum" sz="quarter" idx="10"/>
          </p:nvPr>
        </p:nvSpPr>
        <p:spPr/>
        <p:txBody>
          <a:bodyPr/>
          <a:lstStyle/>
          <a:p>
            <a:fld id="{3BDD5360-E1E3-4B58-8D8C-30E9874F9E64}" type="slidenum">
              <a:rPr lang="ar-IQ" smtClean="0"/>
              <a:pPr/>
              <a:t>19</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0CFC59-E585-4B18-AF87-69690712EE38}" type="datetimeFigureOut">
              <a:rPr lang="ar-IQ" smtClean="0"/>
              <a:pPr/>
              <a:t>25/01/1439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B7F26E-122A-470E-8E4A-20BD641FF60F}"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0CFC59-E585-4B18-AF87-69690712EE38}" type="datetimeFigureOut">
              <a:rPr lang="ar-IQ" smtClean="0"/>
              <a:pPr/>
              <a:t>25/01/1439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B7F26E-122A-470E-8E4A-20BD641FF60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57166"/>
            <a:ext cx="7772400" cy="1470025"/>
          </a:xfrm>
        </p:spPr>
        <p:txBody>
          <a:bodyPr/>
          <a:lstStyle/>
          <a:p>
            <a:r>
              <a:rPr lang="en-US" b="1" dirty="0">
                <a:solidFill>
                  <a:srgbClr val="0070C0"/>
                </a:solidFill>
              </a:rPr>
              <a:t>Nursing Process </a:t>
            </a:r>
            <a:r>
              <a:rPr lang="en-US" dirty="0">
                <a:solidFill>
                  <a:srgbClr val="0070C0"/>
                </a:solidFill>
              </a:rPr>
              <a:t/>
            </a:r>
            <a:br>
              <a:rPr lang="en-US" dirty="0">
                <a:solidFill>
                  <a:srgbClr val="0070C0"/>
                </a:solidFill>
              </a:rPr>
            </a:br>
            <a:endParaRPr lang="ar-IQ" dirty="0">
              <a:solidFill>
                <a:srgbClr val="0070C0"/>
              </a:solidFill>
            </a:endParaRPr>
          </a:p>
        </p:txBody>
      </p:sp>
      <p:sp>
        <p:nvSpPr>
          <p:cNvPr id="3" name="عنوان فرعي 2"/>
          <p:cNvSpPr>
            <a:spLocks noGrp="1"/>
          </p:cNvSpPr>
          <p:nvPr>
            <p:ph type="subTitle" idx="1"/>
          </p:nvPr>
        </p:nvSpPr>
        <p:spPr>
          <a:xfrm>
            <a:off x="0" y="1000108"/>
            <a:ext cx="9144000" cy="5857892"/>
          </a:xfrm>
        </p:spPr>
        <p:txBody>
          <a:bodyPr>
            <a:normAutofit/>
          </a:bodyPr>
          <a:lstStyle/>
          <a:p>
            <a:pPr algn="l" rtl="0">
              <a:lnSpc>
                <a:spcPct val="150000"/>
              </a:lnSpc>
            </a:pPr>
            <a:endParaRPr lang="en-US" b="1" smtClean="0">
              <a:solidFill>
                <a:srgbClr val="C00000"/>
              </a:solidFill>
            </a:endParaRPr>
          </a:p>
          <a:p>
            <a:pPr algn="l" rtl="0">
              <a:lnSpc>
                <a:spcPct val="150000"/>
              </a:lnSpc>
            </a:pPr>
            <a:r>
              <a:rPr lang="en-US" b="1" smtClean="0">
                <a:solidFill>
                  <a:srgbClr val="C00000"/>
                </a:solidFill>
              </a:rPr>
              <a:t>Nursing </a:t>
            </a:r>
            <a:r>
              <a:rPr lang="en-US" b="1" dirty="0">
                <a:solidFill>
                  <a:srgbClr val="C00000"/>
                </a:solidFill>
              </a:rPr>
              <a:t>process is the systemic framework for providing professional quality nursing care. It direct nursing activities for health promotion, health protection, and disease prevention, and is used by nurses in every practice setting and specialty. </a:t>
            </a:r>
            <a:endParaRPr lang="ar-IQ"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chemeClr val="tx2"/>
                </a:solidFill>
              </a:rPr>
              <a:t>Types of data</a:t>
            </a:r>
            <a:r>
              <a:rPr lang="en-US" dirty="0" smtClean="0"/>
              <a:t/>
            </a:r>
            <a:br>
              <a:rPr lang="en-US" dirty="0" smtClean="0"/>
            </a:br>
            <a:endParaRPr lang="ar-IQ" dirty="0"/>
          </a:p>
        </p:txBody>
      </p:sp>
      <p:sp>
        <p:nvSpPr>
          <p:cNvPr id="3" name="عنصر نائب للمحتوى 2"/>
          <p:cNvSpPr>
            <a:spLocks noGrp="1"/>
          </p:cNvSpPr>
          <p:nvPr>
            <p:ph idx="1"/>
          </p:nvPr>
        </p:nvSpPr>
        <p:spPr>
          <a:xfrm>
            <a:off x="457200" y="1142984"/>
            <a:ext cx="8229600" cy="4983179"/>
          </a:xfrm>
        </p:spPr>
        <p:txBody>
          <a:bodyPr>
            <a:normAutofit/>
          </a:bodyPr>
          <a:lstStyle/>
          <a:p>
            <a:pPr lvl="0" algn="l" rtl="0"/>
            <a:r>
              <a:rPr lang="en-US" dirty="0" smtClean="0">
                <a:solidFill>
                  <a:schemeClr val="tx2"/>
                </a:solidFill>
              </a:rPr>
              <a:t>Subjective </a:t>
            </a:r>
            <a:r>
              <a:rPr lang="en-US" dirty="0">
                <a:solidFill>
                  <a:schemeClr val="tx2"/>
                </a:solidFill>
              </a:rPr>
              <a:t>data</a:t>
            </a:r>
            <a:r>
              <a:rPr lang="en-US" dirty="0" smtClean="0"/>
              <a:t>:</a:t>
            </a:r>
          </a:p>
          <a:p>
            <a:pPr lvl="0" algn="l" rtl="0"/>
            <a:r>
              <a:rPr lang="en-US" dirty="0" smtClean="0"/>
              <a:t> Are </a:t>
            </a:r>
            <a:r>
              <a:rPr lang="en-US" dirty="0"/>
              <a:t>data from the client’s point of view and include feelings, perceptions, and concerns.</a:t>
            </a:r>
          </a:p>
          <a:p>
            <a:pPr lvl="0" algn="l" rtl="0"/>
            <a:r>
              <a:rPr lang="en-US" dirty="0">
                <a:solidFill>
                  <a:schemeClr val="tx2"/>
                </a:solidFill>
              </a:rPr>
              <a:t>Objective data</a:t>
            </a:r>
            <a:r>
              <a:rPr lang="en-US" dirty="0"/>
              <a:t>: </a:t>
            </a:r>
            <a:endParaRPr lang="en-US" dirty="0" smtClean="0"/>
          </a:p>
          <a:p>
            <a:pPr lvl="0" algn="l" rtl="0"/>
            <a:r>
              <a:rPr lang="en-US" dirty="0"/>
              <a:t>A</a:t>
            </a:r>
            <a:r>
              <a:rPr lang="en-US" dirty="0" smtClean="0"/>
              <a:t>re </a:t>
            </a:r>
            <a:r>
              <a:rPr lang="en-US" dirty="0"/>
              <a:t>observable and measurable data that are obtained through both standard assessment technique performed during the physical examination and diagnostic tests.</a:t>
            </a:r>
          </a:p>
          <a:p>
            <a:pPr algn="l" rtl="0"/>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chemeClr val="tx2"/>
                </a:solidFill>
              </a:rPr>
              <a:t>Methods of data collection</a:t>
            </a:r>
            <a:r>
              <a:rPr lang="en-US" dirty="0" smtClean="0"/>
              <a:t/>
            </a:r>
            <a:br>
              <a:rPr lang="en-US" dirty="0" smtClean="0"/>
            </a:br>
            <a:endParaRPr lang="ar-IQ" dirty="0"/>
          </a:p>
        </p:txBody>
      </p:sp>
      <p:sp>
        <p:nvSpPr>
          <p:cNvPr id="3" name="عنصر نائب للمحتوى 2"/>
          <p:cNvSpPr>
            <a:spLocks noGrp="1"/>
          </p:cNvSpPr>
          <p:nvPr>
            <p:ph idx="1"/>
          </p:nvPr>
        </p:nvSpPr>
        <p:spPr>
          <a:xfrm>
            <a:off x="428596" y="1285860"/>
            <a:ext cx="8229600" cy="4525963"/>
          </a:xfrm>
        </p:spPr>
        <p:txBody>
          <a:bodyPr>
            <a:normAutofit fontScale="92500"/>
          </a:bodyPr>
          <a:lstStyle/>
          <a:p>
            <a:pPr algn="l" rtl="0"/>
            <a:r>
              <a:rPr lang="en-US" b="1" dirty="0" smtClean="0">
                <a:solidFill>
                  <a:schemeClr val="tx2"/>
                </a:solidFill>
              </a:rPr>
              <a:t>A-Interview</a:t>
            </a:r>
            <a:r>
              <a:rPr lang="en-US" b="1" dirty="0">
                <a:solidFill>
                  <a:schemeClr val="tx2"/>
                </a:solidFill>
              </a:rPr>
              <a:t>: </a:t>
            </a:r>
            <a:endParaRPr lang="en-US" b="1" dirty="0" smtClean="0">
              <a:solidFill>
                <a:schemeClr val="tx2"/>
              </a:solidFill>
            </a:endParaRPr>
          </a:p>
          <a:p>
            <a:pPr algn="l" rtl="0">
              <a:lnSpc>
                <a:spcPct val="150000"/>
              </a:lnSpc>
            </a:pPr>
            <a:r>
              <a:rPr lang="en-US" dirty="0"/>
              <a:t>T</a:t>
            </a:r>
            <a:r>
              <a:rPr lang="en-US" dirty="0" smtClean="0"/>
              <a:t>he </a:t>
            </a:r>
            <a:r>
              <a:rPr lang="en-US" dirty="0"/>
              <a:t>first step in establishing the data base is to collect subjective information by interviewing the client. Interview is an organized conversation with the client to obtain the </a:t>
            </a:r>
            <a:r>
              <a:rPr lang="en-US" dirty="0" smtClean="0"/>
              <a:t>client's </a:t>
            </a:r>
            <a:r>
              <a:rPr lang="en-US" dirty="0"/>
              <a:t>health history and information about the current illness.</a:t>
            </a:r>
          </a:p>
          <a:p>
            <a:pPr>
              <a:lnSpc>
                <a:spcPct val="150000"/>
              </a:lnSpc>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chemeClr val="tx2"/>
                </a:solidFill>
              </a:rPr>
              <a:t>Phases of interview</a:t>
            </a:r>
            <a:br>
              <a:rPr lang="en-US" b="1" dirty="0" smtClean="0">
                <a:solidFill>
                  <a:schemeClr val="tx2"/>
                </a:solidFill>
              </a:rPr>
            </a:br>
            <a:endParaRPr lang="ar-IQ" b="1" dirty="0">
              <a:solidFill>
                <a:schemeClr val="tx2"/>
              </a:solidFill>
            </a:endParaRPr>
          </a:p>
        </p:txBody>
      </p:sp>
      <p:sp>
        <p:nvSpPr>
          <p:cNvPr id="3" name="عنصر نائب للمحتوى 2"/>
          <p:cNvSpPr>
            <a:spLocks noGrp="1"/>
          </p:cNvSpPr>
          <p:nvPr>
            <p:ph idx="1"/>
          </p:nvPr>
        </p:nvSpPr>
        <p:spPr/>
        <p:txBody>
          <a:bodyPr/>
          <a:lstStyle/>
          <a:p>
            <a:pPr lvl="0" algn="l" rtl="0">
              <a:lnSpc>
                <a:spcPct val="150000"/>
              </a:lnSpc>
            </a:pPr>
            <a:r>
              <a:rPr lang="en-US" dirty="0" smtClean="0">
                <a:solidFill>
                  <a:srgbClr val="00B050"/>
                </a:solidFill>
              </a:rPr>
              <a:t>orientation </a:t>
            </a:r>
            <a:r>
              <a:rPr lang="en-US" dirty="0">
                <a:solidFill>
                  <a:srgbClr val="00B050"/>
                </a:solidFill>
              </a:rPr>
              <a:t>phase</a:t>
            </a:r>
          </a:p>
          <a:p>
            <a:pPr lvl="0" algn="l" rtl="0">
              <a:lnSpc>
                <a:spcPct val="150000"/>
              </a:lnSpc>
            </a:pPr>
            <a:r>
              <a:rPr lang="en-US" dirty="0">
                <a:solidFill>
                  <a:srgbClr val="00B050"/>
                </a:solidFill>
              </a:rPr>
              <a:t>working phase</a:t>
            </a:r>
          </a:p>
          <a:p>
            <a:pPr lvl="0" algn="l" rtl="0">
              <a:lnSpc>
                <a:spcPct val="150000"/>
              </a:lnSpc>
            </a:pPr>
            <a:r>
              <a:rPr lang="en-US" dirty="0">
                <a:solidFill>
                  <a:srgbClr val="00B050"/>
                </a:solidFill>
              </a:rPr>
              <a:t>termination phase</a:t>
            </a:r>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chemeClr val="tx2"/>
                </a:solidFill>
              </a:rPr>
              <a:t>Types of techniques</a:t>
            </a:r>
            <a:r>
              <a:rPr lang="en-US" dirty="0" smtClean="0">
                <a:solidFill>
                  <a:schemeClr val="tx2"/>
                </a:solidFill>
              </a:rPr>
              <a:t/>
            </a:r>
            <a:br>
              <a:rPr lang="en-US" dirty="0" smtClean="0">
                <a:solidFill>
                  <a:schemeClr val="tx2"/>
                </a:solidFill>
              </a:rPr>
            </a:br>
            <a:endParaRPr lang="ar-IQ" dirty="0">
              <a:solidFill>
                <a:schemeClr val="tx2"/>
              </a:solidFill>
            </a:endParaRPr>
          </a:p>
        </p:txBody>
      </p:sp>
      <p:sp>
        <p:nvSpPr>
          <p:cNvPr id="3" name="عنصر نائب للمحتوى 2"/>
          <p:cNvSpPr>
            <a:spLocks noGrp="1"/>
          </p:cNvSpPr>
          <p:nvPr>
            <p:ph idx="1"/>
          </p:nvPr>
        </p:nvSpPr>
        <p:spPr/>
        <p:txBody>
          <a:bodyPr/>
          <a:lstStyle/>
          <a:p>
            <a:pPr lvl="0" algn="l" rtl="0"/>
            <a:r>
              <a:rPr lang="en-US" dirty="0" smtClean="0">
                <a:solidFill>
                  <a:srgbClr val="FF0000"/>
                </a:solidFill>
              </a:rPr>
              <a:t>Open-ended </a:t>
            </a:r>
            <a:r>
              <a:rPr lang="en-US" dirty="0">
                <a:solidFill>
                  <a:srgbClr val="FF0000"/>
                </a:solidFill>
              </a:rPr>
              <a:t>question</a:t>
            </a:r>
          </a:p>
          <a:p>
            <a:pPr lvl="0" algn="l" rtl="0"/>
            <a:r>
              <a:rPr lang="en-US" dirty="0">
                <a:solidFill>
                  <a:srgbClr val="FF0000"/>
                </a:solidFill>
              </a:rPr>
              <a:t>Closed-ended question</a:t>
            </a:r>
          </a:p>
          <a:p>
            <a:pPr lvl="0" algn="l" rtl="0"/>
            <a:r>
              <a:rPr lang="en-US" dirty="0">
                <a:solidFill>
                  <a:srgbClr val="FF0000"/>
                </a:solidFill>
              </a:rPr>
              <a:t>Back channeling</a:t>
            </a:r>
          </a:p>
          <a:p>
            <a:pPr algn="l" rtl="0"/>
            <a:r>
              <a:rPr lang="en-US" dirty="0">
                <a:solidFill>
                  <a:srgbClr val="FF0000"/>
                </a:solidFill>
              </a:rPr>
              <a:t>Problem </a:t>
            </a:r>
            <a:r>
              <a:rPr lang="en-US" dirty="0" smtClean="0">
                <a:solidFill>
                  <a:srgbClr val="FF0000"/>
                </a:solidFill>
              </a:rPr>
              <a:t>seeking</a:t>
            </a:r>
          </a:p>
          <a:p>
            <a:pPr algn="l" rtl="0">
              <a:buNone/>
            </a:pPr>
            <a:endParaRPr lang="en-US" dirty="0">
              <a:solidFill>
                <a:srgbClr val="FF0000"/>
              </a:solidFill>
            </a:endParaRPr>
          </a:p>
          <a:p>
            <a:pPr algn="l" rtl="0">
              <a:buNone/>
            </a:pPr>
            <a:endParaRPr lang="en-US" dirty="0" smtClean="0"/>
          </a:p>
          <a:p>
            <a:pPr algn="l" rtl="0"/>
            <a:r>
              <a:rPr lang="en-US" b="1" dirty="0" smtClean="0">
                <a:solidFill>
                  <a:srgbClr val="00B050"/>
                </a:solidFill>
              </a:rPr>
              <a:t>B-Physical </a:t>
            </a:r>
            <a:r>
              <a:rPr lang="en-US" b="1" dirty="0">
                <a:solidFill>
                  <a:srgbClr val="00B050"/>
                </a:solidFill>
              </a:rPr>
              <a:t>examination</a:t>
            </a:r>
            <a:endParaRPr lang="en-US" dirty="0">
              <a:solidFill>
                <a:srgbClr val="00B050"/>
              </a:solidFill>
            </a:endParaRPr>
          </a:p>
          <a:p>
            <a:pPr lvl="0" algn="l" rtl="0"/>
            <a:endParaRPr lang="en-US" dirty="0" smtClean="0">
              <a:solidFill>
                <a:srgbClr val="00B050"/>
              </a:solidFill>
            </a:endParaRPr>
          </a:p>
          <a:p>
            <a:pPr lvl="0" algn="l" rtl="0">
              <a:buNone/>
            </a:pPr>
            <a:endParaRPr lang="en-US" dirty="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858280" cy="1214422"/>
          </a:xfrm>
        </p:spPr>
        <p:txBody>
          <a:bodyPr>
            <a:normAutofit/>
          </a:bodyPr>
          <a:lstStyle/>
          <a:p>
            <a:pPr rtl="0"/>
            <a:r>
              <a:rPr lang="en-US" dirty="0" smtClean="0">
                <a:solidFill>
                  <a:srgbClr val="FF0000"/>
                </a:solidFill>
              </a:rPr>
              <a:t>Question </a:t>
            </a:r>
            <a:endParaRPr lang="ar-IQ" dirty="0">
              <a:solidFill>
                <a:srgbClr val="FF0000"/>
              </a:solidFill>
            </a:endParaRPr>
          </a:p>
        </p:txBody>
      </p:sp>
      <p:sp>
        <p:nvSpPr>
          <p:cNvPr id="3" name="عنصر نائب للمحتوى 2"/>
          <p:cNvSpPr>
            <a:spLocks noGrp="1"/>
          </p:cNvSpPr>
          <p:nvPr>
            <p:ph idx="1"/>
          </p:nvPr>
        </p:nvSpPr>
        <p:spPr>
          <a:xfrm>
            <a:off x="214282" y="1428736"/>
            <a:ext cx="8715436" cy="5168905"/>
          </a:xfrm>
        </p:spPr>
        <p:txBody>
          <a:bodyPr/>
          <a:lstStyle/>
          <a:p>
            <a:pPr algn="l" rtl="0">
              <a:buNone/>
            </a:pPr>
            <a:r>
              <a:rPr lang="en-US" smtClean="0">
                <a:solidFill>
                  <a:srgbClr val="FF0000"/>
                </a:solidFill>
              </a:rPr>
              <a:t>Q </a:t>
            </a:r>
            <a:r>
              <a:rPr lang="en-US" smtClean="0">
                <a:solidFill>
                  <a:srgbClr val="FF0000"/>
                </a:solidFill>
              </a:rPr>
              <a:t>: </a:t>
            </a:r>
            <a:r>
              <a:rPr lang="en-US" dirty="0" smtClean="0">
                <a:solidFill>
                  <a:srgbClr val="FF0000"/>
                </a:solidFill>
              </a:rPr>
              <a:t>Which of the following is a example of an open – ended question ?</a:t>
            </a:r>
            <a:br>
              <a:rPr lang="en-US" dirty="0" smtClean="0">
                <a:solidFill>
                  <a:srgbClr val="FF0000"/>
                </a:solidFill>
              </a:rPr>
            </a:br>
            <a:endParaRPr lang="en-US" dirty="0" smtClean="0"/>
          </a:p>
          <a:p>
            <a:pPr algn="l" rtl="0">
              <a:buNone/>
            </a:pPr>
            <a:r>
              <a:rPr lang="en-US" dirty="0" smtClean="0"/>
              <a:t>1. </a:t>
            </a:r>
            <a:r>
              <a:rPr lang="en-US" dirty="0" smtClean="0"/>
              <a:t>can </a:t>
            </a:r>
            <a:r>
              <a:rPr lang="en-US" dirty="0" smtClean="0"/>
              <a:t>you tell me where it hurts?</a:t>
            </a:r>
          </a:p>
          <a:p>
            <a:pPr algn="l" rtl="0">
              <a:buNone/>
            </a:pPr>
            <a:r>
              <a:rPr lang="en-US" dirty="0" smtClean="0"/>
              <a:t>2. what do you want to do now?</a:t>
            </a:r>
          </a:p>
          <a:p>
            <a:pPr algn="l" rtl="0">
              <a:buNone/>
            </a:pPr>
            <a:r>
              <a:rPr lang="en-US" dirty="0" smtClean="0"/>
              <a:t>3. what </a:t>
            </a:r>
            <a:r>
              <a:rPr lang="en-US" dirty="0" smtClean="0"/>
              <a:t>kinds </a:t>
            </a:r>
            <a:r>
              <a:rPr lang="en-US" dirty="0" smtClean="0"/>
              <a:t>of satiations trigger your anxiety?</a:t>
            </a:r>
          </a:p>
          <a:p>
            <a:pPr algn="l" rtl="0">
              <a:buNone/>
            </a:pPr>
            <a:r>
              <a:rPr lang="en-US" dirty="0" smtClean="0"/>
              <a:t>4. when did this happen? </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0"/>
            <a:ext cx="8229600" cy="785794"/>
          </a:xfrm>
        </p:spPr>
        <p:txBody>
          <a:bodyPr>
            <a:normAutofit fontScale="90000"/>
          </a:bodyPr>
          <a:lstStyle/>
          <a:p>
            <a:pPr algn="l"/>
            <a:r>
              <a:rPr lang="en-US" b="1" dirty="0" smtClean="0">
                <a:solidFill>
                  <a:schemeClr val="tx2"/>
                </a:solidFill>
              </a:rPr>
              <a:t>2-              Nursing diagnosis</a:t>
            </a:r>
            <a:r>
              <a:rPr lang="en-US" dirty="0" smtClean="0"/>
              <a:t/>
            </a:r>
            <a:br>
              <a:rPr lang="en-US" dirty="0" smtClean="0"/>
            </a:br>
            <a:endParaRPr lang="ar-IQ" dirty="0"/>
          </a:p>
        </p:txBody>
      </p:sp>
      <p:sp>
        <p:nvSpPr>
          <p:cNvPr id="3" name="عنصر نائب للمحتوى 2"/>
          <p:cNvSpPr>
            <a:spLocks noGrp="1"/>
          </p:cNvSpPr>
          <p:nvPr>
            <p:ph idx="1"/>
          </p:nvPr>
        </p:nvSpPr>
        <p:spPr>
          <a:xfrm>
            <a:off x="0" y="785794"/>
            <a:ext cx="9144000" cy="5643602"/>
          </a:xfrm>
        </p:spPr>
        <p:txBody>
          <a:bodyPr>
            <a:normAutofit fontScale="70000" lnSpcReduction="20000"/>
          </a:bodyPr>
          <a:lstStyle/>
          <a:p>
            <a:pPr algn="l" rtl="0"/>
            <a:r>
              <a:rPr lang="en-US" dirty="0" smtClean="0"/>
              <a:t>The </a:t>
            </a:r>
            <a:r>
              <a:rPr lang="en-US" dirty="0"/>
              <a:t>second step in nursing process involves further analysis (breaking the whole down into parts that can be examined) and synthesis (putting data together in a new way) of the data that have been collected </a:t>
            </a:r>
            <a:r>
              <a:rPr lang="en-US" dirty="0" smtClean="0"/>
              <a:t>.</a:t>
            </a:r>
          </a:p>
          <a:p>
            <a:pPr algn="l" rtl="0"/>
            <a:r>
              <a:rPr lang="en-US" dirty="0" smtClean="0"/>
              <a:t>Nursing </a:t>
            </a:r>
            <a:r>
              <a:rPr lang="en-US" dirty="0"/>
              <a:t>diagnosis is a clinical judgment about individual, family, or community responses to actual or potential health problem/ life process.</a:t>
            </a:r>
          </a:p>
          <a:p>
            <a:pPr algn="l" rtl="0"/>
            <a:r>
              <a:rPr lang="en-US" b="1" dirty="0"/>
              <a:t>Types of nursing diagnosis</a:t>
            </a:r>
            <a:endParaRPr lang="en-US" dirty="0"/>
          </a:p>
          <a:p>
            <a:pPr lvl="0" algn="l" rtl="0"/>
            <a:r>
              <a:rPr lang="en-US" dirty="0"/>
              <a:t>Actual nursing diagnosis: Indicates that problem exists, and is composed of the diagnostic label, related factors, and signs and symptoms.</a:t>
            </a:r>
          </a:p>
          <a:p>
            <a:pPr algn="l" rtl="0"/>
            <a:r>
              <a:rPr lang="en-US" dirty="0"/>
              <a:t>2- A risk nursing diagnosis (potential problem): Indicates that a problem does not yet exist, but special risk factors are present.</a:t>
            </a:r>
          </a:p>
          <a:p>
            <a:pPr algn="l" rtl="0"/>
            <a:r>
              <a:rPr lang="en-US" dirty="0"/>
              <a:t>3- A possible nursing diagnosis: indicates a situation in which a problem could arise unless preventive action is taken.</a:t>
            </a:r>
          </a:p>
          <a:p>
            <a:pPr algn="l" rtl="0"/>
            <a:r>
              <a:rPr lang="en-US" dirty="0"/>
              <a:t>4- A wellness nursing diagnosis: indicates the client’s expression of a desire to attain a higher level of wellness in some area of function.</a:t>
            </a:r>
          </a:p>
          <a:p>
            <a:pPr lvl="0" algn="l" rtl="0"/>
            <a:r>
              <a:rPr lang="en-US" dirty="0"/>
              <a:t>Collaborative problem: are defined as physiological complication monitored by nurses to assess changes in client status.</a:t>
            </a:r>
          </a:p>
          <a:p>
            <a:pPr algn="l" rtl="0"/>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endParaRPr lang="ar-IQ" dirty="0"/>
          </a:p>
        </p:txBody>
      </p:sp>
      <p:sp>
        <p:nvSpPr>
          <p:cNvPr id="3" name="عنصر نائب للمحتوى 2"/>
          <p:cNvSpPr>
            <a:spLocks noGrp="1"/>
          </p:cNvSpPr>
          <p:nvPr>
            <p:ph idx="1"/>
          </p:nvPr>
        </p:nvSpPr>
        <p:spPr/>
        <p:txBody>
          <a:bodyPr>
            <a:normAutofit fontScale="85000" lnSpcReduction="10000"/>
          </a:bodyPr>
          <a:lstStyle/>
          <a:p>
            <a:pPr algn="l">
              <a:buNone/>
            </a:pPr>
            <a:r>
              <a:rPr lang="en-US" dirty="0" smtClean="0">
                <a:solidFill>
                  <a:srgbClr val="00B050"/>
                </a:solidFill>
              </a:rPr>
              <a:t>The purpose of this stage is to identify the patient's nursing problems.</a:t>
            </a:r>
          </a:p>
          <a:p>
            <a:pPr algn="l" rtl="0">
              <a:buNone/>
            </a:pPr>
            <a:r>
              <a:rPr lang="en-US" dirty="0" smtClean="0">
                <a:solidFill>
                  <a:srgbClr val="00B050"/>
                </a:solidFill>
              </a:rPr>
              <a:t>Nursing diagnosis : a statement that describe a specific human response to an actual or potential health problem that requires nursing intervention. </a:t>
            </a:r>
          </a:p>
          <a:p>
            <a:pPr algn="l" rtl="0">
              <a:buNone/>
            </a:pPr>
            <a:r>
              <a:rPr lang="en-US" b="1" dirty="0" smtClean="0">
                <a:solidFill>
                  <a:srgbClr val="C00000"/>
                </a:solidFill>
              </a:rPr>
              <a:t>Written in PE format </a:t>
            </a:r>
          </a:p>
          <a:p>
            <a:pPr algn="l" rtl="0">
              <a:buNone/>
            </a:pPr>
            <a:r>
              <a:rPr lang="en-US" b="1" dirty="0" smtClean="0">
                <a:solidFill>
                  <a:srgbClr val="C00000"/>
                </a:solidFill>
              </a:rPr>
              <a:t>P= problem: use (NANDA) </a:t>
            </a:r>
          </a:p>
          <a:p>
            <a:pPr algn="l" rtl="0">
              <a:buNone/>
            </a:pPr>
            <a:r>
              <a:rPr lang="en-US" b="1" dirty="0" smtClean="0">
                <a:solidFill>
                  <a:srgbClr val="C00000"/>
                </a:solidFill>
              </a:rPr>
              <a:t>Due to or related to(r/t)</a:t>
            </a:r>
          </a:p>
          <a:p>
            <a:pPr algn="l" rtl="0">
              <a:buNone/>
            </a:pPr>
            <a:r>
              <a:rPr lang="en-US" b="1" dirty="0" smtClean="0">
                <a:solidFill>
                  <a:srgbClr val="C00000"/>
                </a:solidFill>
              </a:rPr>
              <a:t>E= etiology: cause of problem</a:t>
            </a:r>
          </a:p>
          <a:p>
            <a:pPr algn="l" rtl="0">
              <a:buNone/>
            </a:pPr>
            <a:r>
              <a:rPr lang="en-US" b="1" dirty="0" smtClean="0">
                <a:solidFill>
                  <a:srgbClr val="C00000"/>
                </a:solidFill>
              </a:rPr>
              <a:t>Manifested by(m/b) = (sings and symptoms)</a:t>
            </a:r>
          </a:p>
          <a:p>
            <a:pPr algn="l" rtl="0">
              <a:buNone/>
            </a:pP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EXAMPLE</a:t>
            </a:r>
            <a:endParaRPr lang="ar-IQ" dirty="0"/>
          </a:p>
        </p:txBody>
      </p:sp>
      <p:sp>
        <p:nvSpPr>
          <p:cNvPr id="3" name="عنصر نائب للمحتوى 2"/>
          <p:cNvSpPr>
            <a:spLocks noGrp="1"/>
          </p:cNvSpPr>
          <p:nvPr>
            <p:ph idx="1"/>
          </p:nvPr>
        </p:nvSpPr>
        <p:spPr/>
        <p:txBody>
          <a:bodyPr/>
          <a:lstStyle/>
          <a:p>
            <a:pPr algn="l" rtl="0"/>
            <a:r>
              <a:rPr lang="en-US" dirty="0" smtClean="0"/>
              <a:t>Problem </a:t>
            </a:r>
          </a:p>
          <a:p>
            <a:pPr algn="l" rtl="0">
              <a:buNone/>
            </a:pPr>
            <a:r>
              <a:rPr lang="en-US" sz="4000" b="1" dirty="0" smtClean="0">
                <a:solidFill>
                  <a:srgbClr val="FF0000"/>
                </a:solidFill>
              </a:rPr>
              <a:t>deficient fluid volume, </a:t>
            </a:r>
            <a:r>
              <a:rPr lang="en-US" sz="4000" b="1" dirty="0" smtClean="0">
                <a:solidFill>
                  <a:srgbClr val="0070C0"/>
                </a:solidFill>
              </a:rPr>
              <a:t>r/t diarrhea, </a:t>
            </a:r>
            <a:r>
              <a:rPr lang="en-US" sz="4000" b="1" dirty="0" smtClean="0">
                <a:solidFill>
                  <a:srgbClr val="00B050"/>
                </a:solidFill>
              </a:rPr>
              <a:t>m/b dry skin, dryness of mouth</a:t>
            </a:r>
            <a:endParaRPr lang="ar-IQ" sz="4000" b="1"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lstStyle/>
          <a:p>
            <a:pPr algn="l" rtl="0"/>
            <a:r>
              <a:rPr lang="en-US" b="1" dirty="0" smtClean="0">
                <a:solidFill>
                  <a:schemeClr val="tx2"/>
                </a:solidFill>
              </a:rPr>
              <a:t>3-           Nursing planning</a:t>
            </a:r>
            <a:endParaRPr lang="ar-IQ" dirty="0">
              <a:solidFill>
                <a:schemeClr val="tx2"/>
              </a:solidFill>
            </a:endParaRPr>
          </a:p>
        </p:txBody>
      </p:sp>
      <p:sp>
        <p:nvSpPr>
          <p:cNvPr id="3" name="عنصر نائب للمحتوى 2"/>
          <p:cNvSpPr>
            <a:spLocks noGrp="1"/>
          </p:cNvSpPr>
          <p:nvPr>
            <p:ph idx="1"/>
          </p:nvPr>
        </p:nvSpPr>
        <p:spPr>
          <a:xfrm>
            <a:off x="214282" y="1071546"/>
            <a:ext cx="8715436" cy="5786454"/>
          </a:xfrm>
        </p:spPr>
        <p:txBody>
          <a:bodyPr>
            <a:normAutofit fontScale="92500" lnSpcReduction="20000"/>
          </a:bodyPr>
          <a:lstStyle/>
          <a:p>
            <a:pPr algn="l" rtl="0"/>
            <a:r>
              <a:rPr lang="en-US" dirty="0" smtClean="0"/>
              <a:t>Is </a:t>
            </a:r>
            <a:r>
              <a:rPr lang="en-US" dirty="0"/>
              <a:t>the third step of the nursing process and includes the formation of guidelines that establish the proposed course of nursing action in the resolution of nursing diagnosis and the development of the client’s plan of care. </a:t>
            </a:r>
          </a:p>
          <a:p>
            <a:pPr algn="l" rtl="0"/>
            <a:r>
              <a:rPr lang="en-US" b="1" dirty="0"/>
              <a:t>The planning phase involves several tasks:</a:t>
            </a:r>
            <a:endParaRPr lang="en-US" dirty="0"/>
          </a:p>
          <a:p>
            <a:pPr algn="l" rtl="0"/>
            <a:r>
              <a:rPr lang="en-US" dirty="0"/>
              <a:t>The list of nursing diagnosis is prioritized</a:t>
            </a:r>
            <a:r>
              <a:rPr lang="en-US" dirty="0" smtClean="0"/>
              <a:t>. The nurse gives the diagnosis involving life- threatening situations the highest priority.</a:t>
            </a:r>
          </a:p>
          <a:p>
            <a:pPr lvl="0" algn="l" rtl="0"/>
            <a:r>
              <a:rPr lang="en-US" dirty="0" smtClean="0"/>
              <a:t>Client- </a:t>
            </a:r>
            <a:r>
              <a:rPr lang="en-US" dirty="0"/>
              <a:t>centered long and short- term goals and outcomes are identified and written.</a:t>
            </a:r>
          </a:p>
          <a:p>
            <a:pPr lvl="0" algn="l" rtl="0"/>
            <a:r>
              <a:rPr lang="en-US" dirty="0"/>
              <a:t>Specific interventions are developed.</a:t>
            </a:r>
          </a:p>
          <a:p>
            <a:pPr lvl="0" algn="l" rtl="0"/>
            <a:r>
              <a:rPr lang="en-US" dirty="0"/>
              <a:t>The entire plan of care is recorded in the client’s record</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1" dirty="0" smtClean="0">
                <a:solidFill>
                  <a:schemeClr val="tx2"/>
                </a:solidFill>
              </a:rPr>
              <a:t>4-         Nursing implementation</a:t>
            </a:r>
            <a:r>
              <a:rPr lang="en-US" dirty="0" smtClean="0">
                <a:solidFill>
                  <a:schemeClr val="tx2"/>
                </a:solidFill>
              </a:rPr>
              <a:t/>
            </a:r>
            <a:br>
              <a:rPr lang="en-US" dirty="0" smtClean="0">
                <a:solidFill>
                  <a:schemeClr val="tx2"/>
                </a:solidFill>
              </a:rPr>
            </a:br>
            <a:endParaRPr lang="ar-IQ" dirty="0">
              <a:solidFill>
                <a:schemeClr val="tx2"/>
              </a:solidFill>
            </a:endParaRPr>
          </a:p>
        </p:txBody>
      </p:sp>
      <p:sp>
        <p:nvSpPr>
          <p:cNvPr id="3" name="عنصر نائب للمحتوى 2"/>
          <p:cNvSpPr>
            <a:spLocks noGrp="1"/>
          </p:cNvSpPr>
          <p:nvPr>
            <p:ph idx="1"/>
          </p:nvPr>
        </p:nvSpPr>
        <p:spPr>
          <a:xfrm>
            <a:off x="214282" y="928670"/>
            <a:ext cx="8715436" cy="5929330"/>
          </a:xfrm>
        </p:spPr>
        <p:txBody>
          <a:bodyPr>
            <a:normAutofit fontScale="92500" lnSpcReduction="20000"/>
          </a:bodyPr>
          <a:lstStyle/>
          <a:p>
            <a:pPr algn="l" rtl="0"/>
            <a:r>
              <a:rPr lang="en-US" dirty="0" smtClean="0"/>
              <a:t>With </a:t>
            </a:r>
            <a:r>
              <a:rPr lang="en-US" dirty="0"/>
              <a:t>the care plan based on clear and relevant nursing diagnosis, the nurse selects and initiates interventions that are most likely to support or improve the client health status.</a:t>
            </a:r>
          </a:p>
          <a:p>
            <a:pPr algn="l" rtl="0"/>
            <a:r>
              <a:rPr lang="en-US" dirty="0"/>
              <a:t>      Implementation is the step of nursing process where nurses provide care to patients. The nurse initiates and completes actions or intervention necessary for achieving the goals and expected outcomes of nursing care.</a:t>
            </a:r>
          </a:p>
          <a:p>
            <a:pPr algn="l" rtl="0"/>
            <a:r>
              <a:rPr lang="en-US" dirty="0"/>
              <a:t>A nursing intervention is any treatment, based upon clinical judgment and knowledge that a nurse performs to enhance client outcomes.</a:t>
            </a:r>
          </a:p>
          <a:p>
            <a:pPr algn="l" rtl="0"/>
            <a:r>
              <a:rPr lang="en-US" dirty="0"/>
              <a:t>      Intervention includes both direct and indirect care.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368544"/>
          </a:xfrm>
        </p:spPr>
        <p:txBody>
          <a:bodyPr>
            <a:normAutofit/>
          </a:bodyPr>
          <a:lstStyle/>
          <a:p>
            <a:pPr algn="l"/>
            <a:r>
              <a:rPr lang="en-US" sz="3200" dirty="0">
                <a:solidFill>
                  <a:srgbClr val="00B050"/>
                </a:solidFill>
              </a:rPr>
              <a:t>The purpose of the nursing process is to provide care for client’s that is individualized, holistic, effective, and efficient. </a:t>
            </a:r>
            <a:endParaRPr lang="ar-IQ" sz="3200" dirty="0">
              <a:solidFill>
                <a:srgbClr val="00B050"/>
              </a:solidFill>
            </a:endParaRPr>
          </a:p>
        </p:txBody>
      </p:sp>
      <p:sp>
        <p:nvSpPr>
          <p:cNvPr id="3" name="عنصر نائب للمحتوى 2"/>
          <p:cNvSpPr>
            <a:spLocks noGrp="1"/>
          </p:cNvSpPr>
          <p:nvPr>
            <p:ph idx="1"/>
          </p:nvPr>
        </p:nvSpPr>
        <p:spPr>
          <a:xfrm>
            <a:off x="285720" y="2285992"/>
            <a:ext cx="8643998" cy="4357718"/>
          </a:xfrm>
        </p:spPr>
        <p:txBody>
          <a:bodyPr>
            <a:normAutofit lnSpcReduction="10000"/>
          </a:bodyPr>
          <a:lstStyle/>
          <a:p>
            <a:pPr algn="l">
              <a:lnSpc>
                <a:spcPct val="150000"/>
              </a:lnSpc>
              <a:buNone/>
            </a:pPr>
            <a:r>
              <a:rPr lang="en-US" dirty="0">
                <a:solidFill>
                  <a:srgbClr val="0070C0"/>
                </a:solidFill>
              </a:rPr>
              <a:t>The steps of the nursing process build upon each other, but they are not linear. There is over lab of each step with the previous and subsequent steps. The nursing process is dynamic and requires creating for its application and results will be different in each client situation</a:t>
            </a:r>
            <a:r>
              <a:rPr lang="en-US" dirty="0"/>
              <a:t>.</a:t>
            </a: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chemeClr val="tx2"/>
                </a:solidFill>
              </a:rPr>
              <a:t>Factors should be considered when choosing intervention:</a:t>
            </a:r>
            <a:r>
              <a:rPr lang="en-US" dirty="0" smtClean="0"/>
              <a:t/>
            </a:r>
            <a:br>
              <a:rPr lang="en-US" dirty="0" smtClean="0"/>
            </a:br>
            <a:endParaRPr lang="ar-IQ" dirty="0"/>
          </a:p>
        </p:txBody>
      </p:sp>
      <p:sp>
        <p:nvSpPr>
          <p:cNvPr id="3" name="عنصر نائب للمحتوى 2"/>
          <p:cNvSpPr>
            <a:spLocks noGrp="1"/>
          </p:cNvSpPr>
          <p:nvPr>
            <p:ph idx="1"/>
          </p:nvPr>
        </p:nvSpPr>
        <p:spPr>
          <a:xfrm>
            <a:off x="285720" y="1285860"/>
            <a:ext cx="8401080" cy="4840303"/>
          </a:xfrm>
        </p:spPr>
        <p:txBody>
          <a:bodyPr>
            <a:normAutofit lnSpcReduction="10000"/>
          </a:bodyPr>
          <a:lstStyle/>
          <a:p>
            <a:pPr lvl="0" algn="l" rtl="0">
              <a:lnSpc>
                <a:spcPct val="150000"/>
              </a:lnSpc>
            </a:pPr>
            <a:r>
              <a:rPr lang="en-US" dirty="0" smtClean="0">
                <a:solidFill>
                  <a:srgbClr val="FF0000"/>
                </a:solidFill>
              </a:rPr>
              <a:t>Desired </a:t>
            </a:r>
            <a:r>
              <a:rPr lang="en-US" dirty="0">
                <a:solidFill>
                  <a:srgbClr val="FF0000"/>
                </a:solidFill>
              </a:rPr>
              <a:t>or expected client outcome.</a:t>
            </a:r>
          </a:p>
          <a:p>
            <a:pPr lvl="0" algn="l" rtl="0">
              <a:lnSpc>
                <a:spcPct val="150000"/>
              </a:lnSpc>
            </a:pPr>
            <a:r>
              <a:rPr lang="en-US" dirty="0">
                <a:solidFill>
                  <a:srgbClr val="FF0000"/>
                </a:solidFill>
              </a:rPr>
              <a:t>Characteristics of nursing diagnosis.</a:t>
            </a:r>
          </a:p>
          <a:p>
            <a:pPr lvl="0" algn="l" rtl="0">
              <a:lnSpc>
                <a:spcPct val="150000"/>
              </a:lnSpc>
            </a:pPr>
            <a:r>
              <a:rPr lang="en-US" dirty="0">
                <a:solidFill>
                  <a:srgbClr val="FF0000"/>
                </a:solidFill>
              </a:rPr>
              <a:t>Evidence base for the intervention.</a:t>
            </a:r>
          </a:p>
          <a:p>
            <a:pPr lvl="0" algn="l" rtl="0">
              <a:lnSpc>
                <a:spcPct val="150000"/>
              </a:lnSpc>
            </a:pPr>
            <a:r>
              <a:rPr lang="en-US" dirty="0">
                <a:solidFill>
                  <a:srgbClr val="FF0000"/>
                </a:solidFill>
              </a:rPr>
              <a:t>Feasibility for performing an intervention.</a:t>
            </a:r>
          </a:p>
          <a:p>
            <a:pPr lvl="0" algn="l" rtl="0">
              <a:lnSpc>
                <a:spcPct val="150000"/>
              </a:lnSpc>
            </a:pPr>
            <a:r>
              <a:rPr lang="en-US" dirty="0">
                <a:solidFill>
                  <a:srgbClr val="FF0000"/>
                </a:solidFill>
              </a:rPr>
              <a:t>Acceptability to the client.</a:t>
            </a:r>
          </a:p>
          <a:p>
            <a:pPr lvl="0" algn="l" rtl="0">
              <a:lnSpc>
                <a:spcPct val="150000"/>
              </a:lnSpc>
            </a:pPr>
            <a:r>
              <a:rPr lang="en-US" dirty="0">
                <a:solidFill>
                  <a:srgbClr val="FF0000"/>
                </a:solidFill>
              </a:rPr>
              <a:t>Capability of the nurse. </a:t>
            </a:r>
          </a:p>
          <a:p>
            <a:pPr algn="l" rtl="0">
              <a:buNone/>
            </a:pPr>
            <a:endParaRPr lang="en-US" dirty="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r>
              <a:rPr lang="en-US" b="1" dirty="0" smtClean="0">
                <a:solidFill>
                  <a:schemeClr val="tx2"/>
                </a:solidFill>
              </a:rPr>
              <a:t>5-             Nursing evaluation</a:t>
            </a:r>
            <a:r>
              <a:rPr lang="en-US" dirty="0" smtClean="0">
                <a:solidFill>
                  <a:schemeClr val="tx2"/>
                </a:solidFill>
              </a:rPr>
              <a:t/>
            </a:r>
            <a:br>
              <a:rPr lang="en-US" dirty="0" smtClean="0">
                <a:solidFill>
                  <a:schemeClr val="tx2"/>
                </a:solidFill>
              </a:rPr>
            </a:br>
            <a:endParaRPr lang="ar-IQ" dirty="0">
              <a:solidFill>
                <a:schemeClr val="tx2"/>
              </a:solidFill>
            </a:endParaRPr>
          </a:p>
        </p:txBody>
      </p:sp>
      <p:sp>
        <p:nvSpPr>
          <p:cNvPr id="3" name="عنصر نائب للمحتوى 2"/>
          <p:cNvSpPr>
            <a:spLocks noGrp="1"/>
          </p:cNvSpPr>
          <p:nvPr>
            <p:ph idx="1"/>
          </p:nvPr>
        </p:nvSpPr>
        <p:spPr>
          <a:xfrm>
            <a:off x="285720" y="1142984"/>
            <a:ext cx="8643998" cy="5500726"/>
          </a:xfrm>
        </p:spPr>
        <p:txBody>
          <a:bodyPr>
            <a:normAutofit fontScale="77500" lnSpcReduction="20000"/>
          </a:bodyPr>
          <a:lstStyle/>
          <a:p>
            <a:pPr algn="l" rtl="0"/>
            <a:r>
              <a:rPr lang="en-US" dirty="0" smtClean="0">
                <a:solidFill>
                  <a:schemeClr val="tx2"/>
                </a:solidFill>
                <a:cs typeface="+mj-cs"/>
              </a:rPr>
              <a:t>The </a:t>
            </a:r>
            <a:r>
              <a:rPr lang="en-US" dirty="0">
                <a:solidFill>
                  <a:schemeClr val="tx2"/>
                </a:solidFill>
                <a:cs typeface="+mj-cs"/>
              </a:rPr>
              <a:t>fifth step in the nursing process, involves determining whether the client goals have been met, partially met, or not met. If the goals have been met, the nurse must then decide whether nursing activities well cease or continue in order for status to be maintained. If the goals has been partially met or not been met, the nurse must reassess the situation. Data are collected to determine why the goals have not been achieved and what modifications to the plan of care are necessary. There are a number of possible reasons that goals are not met or are only partially met, include: </a:t>
            </a:r>
          </a:p>
          <a:p>
            <a:pPr lvl="0" algn="l" rtl="0"/>
            <a:r>
              <a:rPr lang="en-US" dirty="0">
                <a:solidFill>
                  <a:srgbClr val="FF0000"/>
                </a:solidFill>
                <a:cs typeface="+mj-cs"/>
              </a:rPr>
              <a:t>The initial assessment data were incomplete.</a:t>
            </a:r>
          </a:p>
          <a:p>
            <a:pPr lvl="0" algn="l" rtl="0"/>
            <a:r>
              <a:rPr lang="en-US" dirty="0">
                <a:solidFill>
                  <a:srgbClr val="FF0000"/>
                </a:solidFill>
                <a:cs typeface="+mj-cs"/>
              </a:rPr>
              <a:t>The goals and expected outcomes were not realistic.</a:t>
            </a:r>
          </a:p>
          <a:p>
            <a:pPr lvl="0" algn="l" rtl="0"/>
            <a:r>
              <a:rPr lang="en-US" dirty="0">
                <a:solidFill>
                  <a:srgbClr val="FF0000"/>
                </a:solidFill>
                <a:cs typeface="+mj-cs"/>
              </a:rPr>
              <a:t>The time frame was too optimistic.</a:t>
            </a:r>
          </a:p>
          <a:p>
            <a:pPr lvl="0" algn="l" rtl="0"/>
            <a:r>
              <a:rPr lang="en-US" dirty="0">
                <a:solidFill>
                  <a:srgbClr val="FF0000"/>
                </a:solidFill>
                <a:cs typeface="+mj-cs"/>
              </a:rPr>
              <a:t>The goals and/ or the nursing interventions planned were not appropriate for the client.           </a:t>
            </a:r>
          </a:p>
          <a:p>
            <a:pPr algn="l" rtl="0">
              <a:buNone/>
            </a:pPr>
            <a:endParaRPr lang="en-US" dirty="0">
              <a:solidFill>
                <a:srgbClr val="FF0000"/>
              </a:solidFill>
            </a:endParaRPr>
          </a:p>
          <a:p>
            <a:pPr algn="l" rtl="0"/>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lnSpcReduction="10000"/>
          </a:bodyPr>
          <a:lstStyle/>
          <a:p>
            <a:pPr algn="l" rtl="0">
              <a:lnSpc>
                <a:spcPct val="200000"/>
              </a:lnSpc>
            </a:pPr>
            <a:r>
              <a:rPr lang="en-US" dirty="0"/>
              <a:t>The benefits of the nursing process for the nurse include self-confidence, job satisfaction, and professional growth. Benefits for the client are the potential for greater participial in their own care and continuity of quality care. </a:t>
            </a:r>
          </a:p>
          <a:p>
            <a:pPr algn="l" rtl="0">
              <a:lnSpc>
                <a:spcPct val="200000"/>
              </a:lnSpc>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Picture 1" descr="C:\Users\nursing\Desktop\fundamental of nursing\np picture.png"/>
          <p:cNvPicPr>
            <a:picLocks noGrp="1"/>
          </p:cNvPicPr>
          <p:nvPr>
            <p:ph idx="1"/>
          </p:nvPr>
        </p:nvPicPr>
        <p:blipFill>
          <a:blip r:embed="rId2" cstate="print"/>
          <a:srcRect/>
          <a:stretch>
            <a:fillRect/>
          </a:stretch>
        </p:blipFill>
        <p:spPr bwMode="auto">
          <a:xfrm rot="16200000">
            <a:off x="1393007" y="-107183"/>
            <a:ext cx="5857919" cy="72152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en-US" b="1" dirty="0" smtClean="0">
                <a:solidFill>
                  <a:schemeClr val="tx2"/>
                </a:solidFill>
              </a:rPr>
              <a:t>Nursing assessment </a:t>
            </a:r>
            <a:br>
              <a:rPr lang="en-US" b="1" dirty="0" smtClean="0">
                <a:solidFill>
                  <a:schemeClr val="tx2"/>
                </a:solidFill>
              </a:rPr>
            </a:br>
            <a:endParaRPr lang="ar-IQ" dirty="0">
              <a:solidFill>
                <a:schemeClr val="tx2"/>
              </a:solidFill>
            </a:endParaRPr>
          </a:p>
        </p:txBody>
      </p:sp>
      <p:sp>
        <p:nvSpPr>
          <p:cNvPr id="3" name="عنصر نائب للمحتوى 2"/>
          <p:cNvSpPr>
            <a:spLocks noGrp="1"/>
          </p:cNvSpPr>
          <p:nvPr>
            <p:ph idx="1"/>
          </p:nvPr>
        </p:nvSpPr>
        <p:spPr/>
        <p:txBody>
          <a:bodyPr/>
          <a:lstStyle/>
          <a:p>
            <a:pPr lvl="0" algn="l" rtl="0">
              <a:lnSpc>
                <a:spcPct val="150000"/>
              </a:lnSpc>
            </a:pPr>
            <a:r>
              <a:rPr lang="en-US" dirty="0" smtClean="0"/>
              <a:t>Nursing </a:t>
            </a:r>
            <a:r>
              <a:rPr lang="en-US" dirty="0"/>
              <a:t>assessment is the deliberate and systemic collection of data to determining a client’s current and past health status and functional status and to determine the client’s present and past coping pattern.</a:t>
            </a:r>
          </a:p>
          <a:p>
            <a:pPr algn="r" rtl="0">
              <a:lnSpc>
                <a:spcPct val="150000"/>
              </a:lnSpc>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is the difference </a:t>
            </a:r>
            <a:endParaRPr lang="ar-IQ" dirty="0"/>
          </a:p>
        </p:txBody>
      </p:sp>
      <p:sp>
        <p:nvSpPr>
          <p:cNvPr id="3" name="عنصر نائب للمحتوى 2"/>
          <p:cNvSpPr>
            <a:spLocks noGrp="1"/>
          </p:cNvSpPr>
          <p:nvPr>
            <p:ph idx="1"/>
          </p:nvPr>
        </p:nvSpPr>
        <p:spPr/>
        <p:txBody>
          <a:bodyPr/>
          <a:lstStyle/>
          <a:p>
            <a:pPr algn="l" rtl="0"/>
            <a:r>
              <a:rPr lang="en-US" dirty="0" smtClean="0"/>
              <a:t>Medical assessment focus on disease and pathology.</a:t>
            </a:r>
          </a:p>
          <a:p>
            <a:pPr algn="l" rtl="0"/>
            <a:r>
              <a:rPr lang="en-US" dirty="0" smtClean="0"/>
              <a:t>Nursing assessment focus on the clients </a:t>
            </a:r>
            <a:r>
              <a:rPr lang="en-US" b="1" dirty="0" smtClean="0"/>
              <a:t>responses</a:t>
            </a:r>
            <a:r>
              <a:rPr lang="en-US" dirty="0" smtClean="0"/>
              <a:t> to illness.</a:t>
            </a:r>
            <a:endParaRPr lang="ar-IQ" dirty="0"/>
          </a:p>
        </p:txBody>
      </p:sp>
    </p:spTree>
    <p:extLst>
      <p:ext uri="{BB962C8B-B14F-4D97-AF65-F5344CB8AC3E}">
        <p14:creationId xmlns:p14="http://schemas.microsoft.com/office/powerpoint/2010/main" val="287229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Types of assessment </a:t>
            </a:r>
            <a:endParaRPr lang="ar-IQ" dirty="0"/>
          </a:p>
        </p:txBody>
      </p:sp>
      <p:sp>
        <p:nvSpPr>
          <p:cNvPr id="3" name="عنصر نائب للمحتوى 2"/>
          <p:cNvSpPr>
            <a:spLocks noGrp="1"/>
          </p:cNvSpPr>
          <p:nvPr>
            <p:ph idx="1"/>
          </p:nvPr>
        </p:nvSpPr>
        <p:spPr>
          <a:xfrm>
            <a:off x="251520" y="1600200"/>
            <a:ext cx="8435280" cy="4525963"/>
          </a:xfrm>
        </p:spPr>
        <p:txBody>
          <a:bodyPr/>
          <a:lstStyle/>
          <a:p>
            <a:pPr algn="l" rtl="0"/>
            <a:r>
              <a:rPr lang="en-US" dirty="0" smtClean="0"/>
              <a:t>Initial </a:t>
            </a:r>
          </a:p>
          <a:p>
            <a:pPr algn="l" rtl="0"/>
            <a:r>
              <a:rPr lang="en-US" dirty="0" smtClean="0"/>
              <a:t>Ongoing</a:t>
            </a:r>
          </a:p>
          <a:p>
            <a:pPr algn="l" rtl="0"/>
            <a:r>
              <a:rPr lang="en-US" dirty="0" smtClean="0"/>
              <a:t>Comprehensive</a:t>
            </a:r>
          </a:p>
          <a:p>
            <a:pPr algn="l" rtl="0"/>
            <a:r>
              <a:rPr lang="en-US" dirty="0" smtClean="0"/>
              <a:t>Focusing</a:t>
            </a:r>
          </a:p>
          <a:p>
            <a:pPr algn="l" rtl="0"/>
            <a:r>
              <a:rPr lang="en-US" dirty="0" smtClean="0"/>
              <a:t>Special needs( pain, nutritional, psychosocial …)</a:t>
            </a:r>
            <a:endParaRPr lang="ar-IQ" dirty="0"/>
          </a:p>
        </p:txBody>
      </p:sp>
    </p:spTree>
    <p:extLst>
      <p:ext uri="{BB962C8B-B14F-4D97-AF65-F5344CB8AC3E}">
        <p14:creationId xmlns:p14="http://schemas.microsoft.com/office/powerpoint/2010/main" val="8970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Nursing assessment includes:</a:t>
            </a:r>
            <a:endParaRPr lang="ar-IQ" dirty="0"/>
          </a:p>
        </p:txBody>
      </p:sp>
      <p:sp>
        <p:nvSpPr>
          <p:cNvPr id="3" name="عنصر نائب للمحتوى 2"/>
          <p:cNvSpPr>
            <a:spLocks noGrp="1"/>
          </p:cNvSpPr>
          <p:nvPr>
            <p:ph idx="1"/>
          </p:nvPr>
        </p:nvSpPr>
        <p:spPr/>
        <p:txBody>
          <a:bodyPr>
            <a:normAutofit fontScale="85000" lnSpcReduction="20000"/>
          </a:bodyPr>
          <a:lstStyle/>
          <a:p>
            <a:pPr algn="just" rtl="0"/>
            <a:r>
              <a:rPr lang="en-US" dirty="0" smtClean="0"/>
              <a:t> </a:t>
            </a:r>
            <a:r>
              <a:rPr lang="en-US" dirty="0"/>
              <a:t>The first step involves the collection and verification of data from a primary source (the clients) and secondary source (family, health professionals, and medical records).</a:t>
            </a:r>
          </a:p>
          <a:p>
            <a:pPr algn="just" rtl="0"/>
            <a:r>
              <a:rPr lang="en-US" dirty="0" smtClean="0"/>
              <a:t> </a:t>
            </a:r>
            <a:r>
              <a:rPr lang="en-US" dirty="0"/>
              <a:t>The second steps involve the analysis of all data as a basis for developing nursing diagnosis and an individualized plan of care for the clients. The purpose of assessment is to establish a database about the client’s perceived need, health problem, and responses to these problems. In addition, the data reveal related experiences, health practice, goals, values, and expectations held about the health care system. </a:t>
            </a:r>
          </a:p>
          <a:p>
            <a:pPr algn="just" rtl="0"/>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417638"/>
          </a:xfrm>
        </p:spPr>
        <p:txBody>
          <a:bodyPr>
            <a:normAutofit fontScale="90000"/>
          </a:bodyPr>
          <a:lstStyle/>
          <a:p>
            <a:r>
              <a:rPr lang="en-US" b="1" dirty="0" smtClean="0">
                <a:solidFill>
                  <a:schemeClr val="tx2"/>
                </a:solidFill>
              </a:rPr>
              <a:t/>
            </a:r>
            <a:br>
              <a:rPr lang="en-US" b="1" dirty="0" smtClean="0">
                <a:solidFill>
                  <a:schemeClr val="tx2"/>
                </a:solidFill>
              </a:rPr>
            </a:br>
            <a:r>
              <a:rPr lang="en-US" b="1" dirty="0" smtClean="0">
                <a:solidFill>
                  <a:schemeClr val="tx2"/>
                </a:solidFill>
              </a:rPr>
              <a:t>Data are collecting from a verity of sources:</a:t>
            </a:r>
            <a:r>
              <a:rPr lang="en-US" dirty="0" smtClean="0">
                <a:solidFill>
                  <a:schemeClr val="tx2"/>
                </a:solidFill>
              </a:rPr>
              <a:t/>
            </a:r>
            <a:br>
              <a:rPr lang="en-US" dirty="0" smtClean="0">
                <a:solidFill>
                  <a:schemeClr val="tx2"/>
                </a:solidFill>
              </a:rPr>
            </a:br>
            <a:endParaRPr lang="ar-IQ" dirty="0">
              <a:solidFill>
                <a:schemeClr val="tx2"/>
              </a:solidFill>
            </a:endParaRPr>
          </a:p>
        </p:txBody>
      </p:sp>
      <p:sp>
        <p:nvSpPr>
          <p:cNvPr id="3" name="عنصر نائب للمحتوى 2"/>
          <p:cNvSpPr>
            <a:spLocks noGrp="1"/>
          </p:cNvSpPr>
          <p:nvPr>
            <p:ph idx="1"/>
          </p:nvPr>
        </p:nvSpPr>
        <p:spPr/>
        <p:txBody>
          <a:bodyPr>
            <a:normAutofit lnSpcReduction="10000"/>
          </a:bodyPr>
          <a:lstStyle/>
          <a:p>
            <a:pPr lvl="0" algn="l" rtl="0"/>
            <a:r>
              <a:rPr lang="en-US" dirty="0" smtClean="0">
                <a:solidFill>
                  <a:schemeClr val="tx2"/>
                </a:solidFill>
              </a:rPr>
              <a:t>Primary </a:t>
            </a:r>
            <a:r>
              <a:rPr lang="en-US" dirty="0">
                <a:solidFill>
                  <a:schemeClr val="tx2"/>
                </a:solidFill>
              </a:rPr>
              <a:t>sources</a:t>
            </a:r>
            <a:r>
              <a:rPr lang="en-US" dirty="0" smtClean="0">
                <a:solidFill>
                  <a:schemeClr val="tx2"/>
                </a:solidFill>
              </a:rPr>
              <a:t>:</a:t>
            </a:r>
          </a:p>
          <a:p>
            <a:pPr lvl="0" algn="l" rtl="0">
              <a:buNone/>
            </a:pPr>
            <a:r>
              <a:rPr lang="en-US" dirty="0" smtClean="0"/>
              <a:t>    The </a:t>
            </a:r>
            <a:r>
              <a:rPr lang="en-US" dirty="0"/>
              <a:t>client should be considered the major provider of information about self by using both interview technique and physical examination skills.</a:t>
            </a:r>
          </a:p>
          <a:p>
            <a:pPr lvl="0" algn="l" rtl="0"/>
            <a:r>
              <a:rPr lang="en-US" dirty="0">
                <a:solidFill>
                  <a:schemeClr val="tx2"/>
                </a:solidFill>
              </a:rPr>
              <a:t>Secondary sources</a:t>
            </a:r>
            <a:r>
              <a:rPr lang="en-US" dirty="0" smtClean="0">
                <a:solidFill>
                  <a:schemeClr val="tx2"/>
                </a:solidFill>
              </a:rPr>
              <a:t>:</a:t>
            </a:r>
          </a:p>
          <a:p>
            <a:pPr lvl="0" algn="l" rtl="0">
              <a:buNone/>
            </a:pPr>
            <a:r>
              <a:rPr lang="en-US" dirty="0" smtClean="0"/>
              <a:t>    Include </a:t>
            </a:r>
            <a:r>
              <a:rPr lang="en-US" dirty="0"/>
              <a:t>family members, other health care provider, and medical records and diagnostic reports.</a:t>
            </a:r>
          </a:p>
          <a:p>
            <a:pPr algn="l" rtl="0"/>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1246</Words>
  <Application>Microsoft Office PowerPoint</Application>
  <PresentationFormat>عرض على الشاشة (3:4)‏</PresentationFormat>
  <Paragraphs>99</Paragraphs>
  <Slides>21</Slides>
  <Notes>1</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سمة Office</vt:lpstr>
      <vt:lpstr>Nursing Process  </vt:lpstr>
      <vt:lpstr>The purpose of the nursing process is to provide care for client’s that is individualized, holistic, effective, and efficient. </vt:lpstr>
      <vt:lpstr>عرض تقديمي في PowerPoint</vt:lpstr>
      <vt:lpstr>عرض تقديمي في PowerPoint</vt:lpstr>
      <vt:lpstr>Nursing assessment  </vt:lpstr>
      <vt:lpstr>What is the difference </vt:lpstr>
      <vt:lpstr>Types of assessment </vt:lpstr>
      <vt:lpstr>Nursing assessment includes:</vt:lpstr>
      <vt:lpstr> Data are collecting from a verity of sources: </vt:lpstr>
      <vt:lpstr>Types of data </vt:lpstr>
      <vt:lpstr>Methods of data collection </vt:lpstr>
      <vt:lpstr>Phases of interview </vt:lpstr>
      <vt:lpstr>Types of techniques </vt:lpstr>
      <vt:lpstr>Question </vt:lpstr>
      <vt:lpstr>2-              Nursing diagnosis </vt:lpstr>
      <vt:lpstr>عرض تقديمي في PowerPoint</vt:lpstr>
      <vt:lpstr>EXAMPLE</vt:lpstr>
      <vt:lpstr>3-           Nursing planning</vt:lpstr>
      <vt:lpstr>4-         Nursing implementation </vt:lpstr>
      <vt:lpstr>Factors should be considered when choosing intervention: </vt:lpstr>
      <vt:lpstr>5-             Nursing evaluation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Process</dc:title>
  <dc:creator>books</dc:creator>
  <cp:lastModifiedBy>book</cp:lastModifiedBy>
  <cp:revision>42</cp:revision>
  <dcterms:created xsi:type="dcterms:W3CDTF">2012-09-27T05:38:31Z</dcterms:created>
  <dcterms:modified xsi:type="dcterms:W3CDTF">2017-10-15T06:48:45Z</dcterms:modified>
</cp:coreProperties>
</file>